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3" r:id="rId13"/>
    <p:sldId id="264" r:id="rId14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4E8A2-450B-4F1A-B9EB-6625A8618897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559F9-55AF-476F-A7E5-F81AB82BE2B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07B5B-788A-48CF-A21B-CB76232FA2A1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65200-5DFE-40D3-9E60-0FC50D8A5F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7B1A8-E526-497D-BC85-D9CB759A95F1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39D98-B7BE-420F-948F-1EE0DD76A8A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8EEF1-44E7-4A52-AB70-EC0E406E18D0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EDAA-0768-4FF2-9E89-7AC65724D8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0A50D-1D31-4E37-B1DB-C354F63A6A70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C813D-E852-4EBC-BBE8-BD93133B9F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4CB9C-4BD3-47F8-8B1E-B7CA7DB31ACE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C1ACE-DD2F-4DDF-9984-DA6A719E314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48A9B-CACF-4CB4-B58B-0726EEEE25DA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2150-A689-43F9-85CD-EEE1CB9CAFD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55865-F00E-467C-868D-995914B4B13A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6A82B-18BD-4C6C-85B4-FBC710B28E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93ACF-9AEF-4EE7-AA05-C3BE8560D731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8E225-0724-4D86-A051-D5DC6B2ACC5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66A0A-5706-41B5-80FB-A69E66E10396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3C714-E194-4715-9950-79F0F1D64D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EE18C-BD6A-4056-98C3-2962F795FE9D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3CAD8-CB4E-4646-9975-77DFBEA6FAD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192371-7B4A-4E64-A04B-93A37A8B5E9B}" type="datetimeFigureOut">
              <a:rPr lang="it-IT"/>
              <a:pPr>
                <a:defRPr/>
              </a:pPr>
              <a:t>17/04/2014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2F3174-CF44-4406-AE09-015DFD5ED4C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4213" y="476250"/>
            <a:ext cx="7772400" cy="280828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5400" dirty="0" smtClean="0"/>
              <a:t>Progetto CONCITTADINI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err="1" smtClean="0"/>
              <a:t>a.s.</a:t>
            </a:r>
            <a:r>
              <a:rPr lang="it-IT" dirty="0" smtClean="0"/>
              <a:t> 2013/2014 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Percorso sui diritti umani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55650" y="2924175"/>
            <a:ext cx="7632700" cy="27146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6600" i="1" dirty="0" smtClean="0">
                <a:solidFill>
                  <a:schemeClr val="tx1"/>
                </a:solidFill>
              </a:rPr>
              <a:t>«Popoli in viaggio»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4400" dirty="0" smtClean="0">
                <a:solidFill>
                  <a:schemeClr val="tx1"/>
                </a:solidFill>
              </a:rPr>
              <a:t>Consiglio Comunale dei ragazzi e ragazze di Mirabello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egnaposto contenuto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688012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it-IT" sz="2800" smtClean="0"/>
              <a:t>Attualmente l’Italia ha adottato la politica dell’accoglienza, soprattutto con l’operazione «mare nostrum», che si basa sull’utilizzo di navi della Marina Militare italiana per il recupero di profughi in difficoltà. </a:t>
            </a:r>
          </a:p>
          <a:p>
            <a:pPr marL="0" indent="0" algn="just">
              <a:buFont typeface="Arial" charset="0"/>
              <a:buNone/>
            </a:pPr>
            <a:endParaRPr lang="it-IT" sz="2800" smtClean="0"/>
          </a:p>
          <a:p>
            <a:pPr marL="0" indent="0" algn="just">
              <a:buFont typeface="Arial" charset="0"/>
              <a:buNone/>
            </a:pPr>
            <a:r>
              <a:rPr lang="it-IT" sz="2800" smtClean="0"/>
              <a:t>Lampedusa è ufficialmente candidata al Premio Nobel per la Pace 2014, un traguardo che riconosce la solidarietà dimostrata negli anni dagli abitanti dell’isola. Questa candidatura è un messaggio di speranza per i diritti umani e per la legalità nel Mediterraneo, e per questo deve mobilitare tutti i Paesi dell’Unione Europea per una vera «globalizzazione della solidarietà».   </a:t>
            </a:r>
          </a:p>
          <a:p>
            <a:pPr marL="0" indent="0">
              <a:buFont typeface="Arial" charset="0"/>
              <a:buNone/>
            </a:pPr>
            <a:endParaRPr lang="it-IT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905500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800" dirty="0" smtClean="0"/>
              <a:t>Infatti gli Stati membri dell’Unione Europea garantiscono protezione dei rifugiati, ma solo se si trovano sul loro territorio.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8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800" dirty="0" smtClean="0"/>
              <a:t>Paradossalmente la legge europea vieta l’ingresso ai profughi: anche se si tratta di donne e bambini, anche se sono in fuga dai regimi come quello al potere in Eritrea, o da massacri come quello in Siria. L’unica via di salvezza resta così la rotta clandestina.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8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800" dirty="0" smtClean="0"/>
              <a:t>Lampedusa ha dimostrato di rispettare la dignità umana e che gli esseri umani di qualunque etnia possono praticare la convivenza pacifica.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olo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8569325" cy="1727200"/>
          </a:xfrm>
        </p:spPr>
        <p:txBody>
          <a:bodyPr/>
          <a:lstStyle/>
          <a:p>
            <a:r>
              <a:rPr lang="it-IT" sz="3200" smtClean="0"/>
              <a:t>Carta d’identità del migrante sul territorio mirabellese (aggiornato al 03/04/2014)</a:t>
            </a:r>
            <a:br>
              <a:rPr lang="it-IT" sz="3200" smtClean="0"/>
            </a:br>
            <a:r>
              <a:rPr lang="it-IT" sz="2400" smtClean="0"/>
              <a:t>Dall’anagrafe i migranti residenti attualmente sono 338: di seguito sono considerate solo le etnie più rappresentative a livello numerico</a:t>
            </a:r>
            <a:br>
              <a:rPr lang="it-IT" sz="2400" smtClean="0"/>
            </a:br>
            <a:endParaRPr lang="it-IT" sz="2400" smtClean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1042988" y="2205038"/>
          <a:ext cx="7129462" cy="4521200"/>
        </p:xfrm>
        <a:graphic>
          <a:graphicData uri="http://schemas.openxmlformats.org/drawingml/2006/table">
            <a:tbl>
              <a:tblPr firstRow="1" firstCol="1" bandRow="1"/>
              <a:tblGrid>
                <a:gridCol w="1781695"/>
                <a:gridCol w="1781695"/>
                <a:gridCol w="1782701"/>
                <a:gridCol w="1782701"/>
              </a:tblGrid>
              <a:tr h="3660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Cittadinanza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Maschi</a:t>
                      </a:r>
                      <a:endParaRPr lang="it-I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Femmine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ALBANESE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CAMERUNENSE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CINESE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FILIPPINA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GHANESE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MAROCCHINA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88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MOLDAVA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NIGERIANA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PAKISTANA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POLACCA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RUMENA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TUNISINA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7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UCRAINA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Considerazioni sull’integrazione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89600"/>
          </a:xfrm>
        </p:spPr>
        <p:txBody>
          <a:bodyPr rtlCol="0">
            <a:normAutofit fontScale="85000" lnSpcReduction="10000"/>
          </a:bodyPr>
          <a:lstStyle/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Il viaggio dal Paese d’origine a quello di destinazione risulta molto faticoso e complicato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L’accoglienza  ricevuta viene identificata come discreta 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L’alloggio in cui vive è spesso umile e modesto (in particolare dopo il terremoto del 2012)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Difficoltà di comprensione della lingua del Paese ospitante 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I migranti mantengono le loro tradizioni e «fanno gruppo» con i loro connazionali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Vengono mantenuti i contatti con la famiglia di origine tramite telefono e internet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La scuola dalla materna in poi funziona come mediatore tra i bambini e la famiglia 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In alcuni casi l’Istituzione scolastica con la collaborazione del Comune ha richiesto mediatori culturali per promuovere una effettiva integrazione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800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800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922337"/>
          </a:xfrm>
        </p:spPr>
        <p:txBody>
          <a:bodyPr/>
          <a:lstStyle/>
          <a:p>
            <a:r>
              <a:rPr lang="it-IT" smtClean="0"/>
              <a:t>Tappe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256213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dirty="0" smtClean="0"/>
              <a:t>Scopo: indagine sui fenomeni migratori nel contesto sociale degli alunni della scuola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i="1" dirty="0" smtClean="0"/>
              <a:t>Tappa 1</a:t>
            </a:r>
            <a:r>
              <a:rPr lang="it-IT" dirty="0" smtClean="0"/>
              <a:t>: acquisire informazioni di base sulle migrazioni di ieri e di oggi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i="1" dirty="0" smtClean="0"/>
              <a:t>Tappa 2</a:t>
            </a:r>
            <a:r>
              <a:rPr lang="it-IT" dirty="0" smtClean="0"/>
              <a:t>: raccogliere informazioni e compilare una «carta d’identità» del migrante 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i="1" dirty="0" smtClean="0"/>
              <a:t>Tappa 3</a:t>
            </a:r>
            <a:r>
              <a:rPr lang="it-IT" dirty="0" smtClean="0"/>
              <a:t>: individuare i diritti dei migranti nel nostro Paese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i="1" dirty="0" smtClean="0"/>
              <a:t>Tappa 4</a:t>
            </a:r>
            <a:r>
              <a:rPr lang="it-IT" dirty="0" smtClean="0"/>
              <a:t>: visualizzare in un </a:t>
            </a:r>
            <a:r>
              <a:rPr lang="it-IT" dirty="0" err="1" smtClean="0"/>
              <a:t>Power</a:t>
            </a:r>
            <a:r>
              <a:rPr lang="it-IT" dirty="0" smtClean="0"/>
              <a:t> Point gli aspetti salienti del fenomeno migratorio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0080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Tappa 1</a:t>
            </a:r>
            <a:br>
              <a:rPr lang="it-IT" dirty="0" smtClean="0"/>
            </a:br>
            <a:r>
              <a:rPr lang="it-IT" i="1" dirty="0" smtClean="0"/>
              <a:t>Le migrazioni di ieri</a:t>
            </a:r>
            <a:endParaRPr lang="it-IT" i="1" dirty="0"/>
          </a:p>
        </p:txBody>
      </p:sp>
      <p:sp>
        <p:nvSpPr>
          <p:cNvPr id="15362" name="Segnaposto contenuto 2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5072062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it-IT" sz="2800" smtClean="0"/>
              <a:t>Con il termine «migrare» si indica il trasferimento di una popolazione o di una tribù dal luogo di origine verso un altro luogo, a volte solo per un periodo, ma più spesso per sempre. </a:t>
            </a:r>
          </a:p>
          <a:p>
            <a:pPr marL="0" indent="0" algn="just">
              <a:buFont typeface="Arial" charset="0"/>
              <a:buNone/>
            </a:pPr>
            <a:r>
              <a:rPr lang="it-IT" sz="2800" smtClean="0"/>
              <a:t>Nella storia dell’uomo le migrazioni sono sempre avvenute, sin dalla Preistoria, e nel corso dei secoli, spinti dalla ricerca di una migliore condizione di vita, i nostri antenati hanno cominciato a migrare stabilendosi a poco a poco su territori vastissimi.</a:t>
            </a:r>
          </a:p>
          <a:p>
            <a:pPr marL="0" indent="0" algn="just">
              <a:buFont typeface="Arial" charset="0"/>
              <a:buNone/>
            </a:pPr>
            <a:r>
              <a:rPr lang="it-IT" sz="2800" b="1" smtClean="0"/>
              <a:t>Senza le migrazioni, non ci sarebbe stato popolamento di gran parte della terra.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dirty="0" smtClean="0"/>
              <a:t>I popoli del passato lasciavano i propri territori per diversi motivi: 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 smtClean="0"/>
              <a:t>Per motivi economici 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 smtClean="0"/>
              <a:t>Per invasioni di altri popoli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 smtClean="0"/>
              <a:t>Per la guerra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dirty="0" smtClean="0"/>
              <a:t>Per la schiavitù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849312"/>
          </a:xfrm>
        </p:spPr>
        <p:txBody>
          <a:bodyPr/>
          <a:lstStyle/>
          <a:p>
            <a:r>
              <a:rPr lang="it-IT" sz="4000" i="1" smtClean="0"/>
              <a:t>Le migrazioni di oggi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4929188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800" dirty="0" smtClean="0"/>
              <a:t>Le migrazioni di oggi, a differenza di quanto avveniva nel passato, quando si migrava in gruppo, riguardano soprattutto individui o gruppi familiari. Oggi si migra soprattutto per questi motivi: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Per cercare lavoro</a:t>
            </a:r>
          </a:p>
          <a:p>
            <a:pPr algn="just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it-IT" sz="2800" dirty="0" smtClean="0"/>
              <a:t>Per fuggire dalle guerre o dalle persecuzioni di governi dittatoriali o violenti: tanti conflitti che ancora oggi sono presenti nel mondo hanno creato milioni di </a:t>
            </a:r>
            <a:r>
              <a:rPr lang="it-IT" sz="2800" b="1" dirty="0" smtClean="0"/>
              <a:t>rifugiati</a:t>
            </a:r>
            <a:r>
              <a:rPr lang="it-IT" sz="2800" dirty="0" smtClean="0"/>
              <a:t> che vivono in condizioni difficili nei campi </a:t>
            </a:r>
            <a:r>
              <a:rPr lang="it-IT" sz="2800" b="1" dirty="0" smtClean="0"/>
              <a:t>profughi</a:t>
            </a:r>
            <a:r>
              <a:rPr lang="it-IT" sz="2800" dirty="0" smtClean="0"/>
              <a:t>, dove restano a volte per lunghi periodi.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800" dirty="0" smtClean="0"/>
              <a:t>Dall’Unità d’Italia ad oggi, ben 22 milioni di italiani hanno lasciato la nostra nazione per cercare lavoro in altri Paesi e, spesso, per trasferirsi definitivamente. I primi a emigrare, diretti verso il Brasile e l’Argentina furono i contadini veneti, seguiti a ruota da quelli meridionali: entrambi si allontanavano da situazioni di grande povertà con la speranza di arricchirsi oltreoceano. In realtà gli italiani trovavano condizioni di vita dure, lavori mal pagati, sfruttamento e molti pregiudizi.  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800" dirty="0" smtClean="0"/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800" dirty="0" smtClean="0"/>
              <a:t>Il flusso di migrazione continuò nel 1800 per poi riprendere ancora più intensamente alla fine della Seconda Guerra mondiale.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egnaposto contenuto 2"/>
          <p:cNvSpPr>
            <a:spLocks noGrp="1"/>
          </p:cNvSpPr>
          <p:nvPr>
            <p:ph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it-IT" sz="2800" smtClean="0"/>
              <a:t>Dal 1950 anche in Italia iniziarono a svilupparsi le industrie, soprattutto in Lombardia e in Piemonte, e ciò richiamò moltissime persone in cerca di lavoro e iniziarono così gli spostamenti interni all’Italia. </a:t>
            </a:r>
          </a:p>
          <a:p>
            <a:pPr marL="0" indent="0" algn="just">
              <a:buFont typeface="Arial" charset="0"/>
              <a:buNone/>
            </a:pPr>
            <a:endParaRPr lang="it-IT" sz="2800" smtClean="0"/>
          </a:p>
          <a:p>
            <a:pPr marL="0" indent="0" algn="just">
              <a:buFont typeface="Arial" charset="0"/>
              <a:buNone/>
            </a:pPr>
            <a:r>
              <a:rPr lang="it-IT" sz="2800" smtClean="0"/>
              <a:t>A partire dagli anni ‘80 è invece diventata meta di molti migranti provenienti da Paesi con economie deboli come quelli dell’Africa, dell’Est, dell’Asia e dell’America latina.</a:t>
            </a:r>
          </a:p>
          <a:p>
            <a:pPr marL="0" indent="0">
              <a:buFont typeface="Arial" charset="0"/>
              <a:buNone/>
            </a:pPr>
            <a:endParaRPr lang="it-IT" sz="28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777875"/>
          </a:xfrm>
        </p:spPr>
        <p:txBody>
          <a:bodyPr/>
          <a:lstStyle/>
          <a:p>
            <a:r>
              <a:rPr lang="it-IT" smtClean="0"/>
              <a:t>La situazione attuale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000625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800" dirty="0" smtClean="0"/>
              <a:t>Nel primo semestre 2014, 10.000 extracomunitari sono sbarcati sulle nostre coste. Provengono da diversi Paesi africani, che fanno capo a due grandi punti di «raccolta» e snodo: l’oasi di Kufra (sud-est della Libia) e l’area di </a:t>
            </a:r>
            <a:r>
              <a:rPr lang="it-IT" sz="2800" dirty="0" err="1" smtClean="0"/>
              <a:t>Sebah</a:t>
            </a:r>
            <a:r>
              <a:rPr lang="it-IT" sz="2800" dirty="0" smtClean="0"/>
              <a:t> (sud-ovest della Libia). Qui si trovano le organizzazioni dei trafficanti che utilizzano barconi dopo aver pagato ingenti somme per l’estenuante viaggio verso l’Italia.</a:t>
            </a:r>
          </a:p>
          <a:p>
            <a:pPr marL="0" indent="0" algn="just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it-IT" sz="2800" dirty="0" smtClean="0"/>
              <a:t>In alcuni casi gli scafisti, soprattutto egiziani consentono che il pagamento della traversata sia saldato dopo l’arrivo in Italia, anche attraverso «prestazioni lavorative».</a:t>
            </a:r>
            <a:endParaRPr lang="it-IT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egnaposto contenuto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it-IT" sz="2800" smtClean="0"/>
              <a:t>Esiste poi quella più «silenziosa», la migrazione asiatica, che si avvale di canali diversificati in tratte aeree, terrestri e via mare. Le organizzazioni che le gestiscono sono abilissime nel procacciamento di documenti falsi, di viaggio e di lavoro. </a:t>
            </a:r>
          </a:p>
          <a:p>
            <a:pPr marL="0" indent="0" algn="just">
              <a:buFont typeface="Arial" charset="0"/>
              <a:buNone/>
            </a:pPr>
            <a:endParaRPr lang="it-IT" sz="2800" smtClean="0"/>
          </a:p>
          <a:p>
            <a:pPr marL="0" indent="0" algn="just">
              <a:buFont typeface="Arial" charset="0"/>
              <a:buNone/>
            </a:pPr>
            <a:r>
              <a:rPr lang="it-IT" sz="2800" smtClean="0"/>
              <a:t>Flussi migratori che presentano anche rischi sanitari: i migranti africani hanno un alto tasso di malattie polmonari ed epatiti che sfuggono a ogni forma di prevenzione e cura, mantenendo elevato il rischio della diffusione delle patologie.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948</Words>
  <Application>Microsoft Office PowerPoint</Application>
  <PresentationFormat>Presentazione su schermo (4:3)</PresentationFormat>
  <Paragraphs>109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7" baseType="lpstr">
      <vt:lpstr>Calibri</vt:lpstr>
      <vt:lpstr>Arial</vt:lpstr>
      <vt:lpstr>Times New Roman</vt:lpstr>
      <vt:lpstr>Tema di Office</vt:lpstr>
      <vt:lpstr>Progetto CONCITTADINI  a.s. 2013/2014   Percorso sui diritti umani </vt:lpstr>
      <vt:lpstr>Tappe di lavoro</vt:lpstr>
      <vt:lpstr>Tappa 1 Le migrazioni di ieri</vt:lpstr>
      <vt:lpstr>Diapositiva 4</vt:lpstr>
      <vt:lpstr>Le migrazioni di oggi</vt:lpstr>
      <vt:lpstr>Diapositiva 6</vt:lpstr>
      <vt:lpstr>Diapositiva 7</vt:lpstr>
      <vt:lpstr>La situazione attuale</vt:lpstr>
      <vt:lpstr>Diapositiva 9</vt:lpstr>
      <vt:lpstr>Diapositiva 10</vt:lpstr>
      <vt:lpstr>Diapositiva 11</vt:lpstr>
      <vt:lpstr>Carta d’identità del migrante sul territorio mirabellese (aggiornato al 03/04/2014) Dall’anagrafe i migranti residenti attualmente sono 338: di seguito sono considerate solo le etnie più rappresentative a livello numerico </vt:lpstr>
      <vt:lpstr>Considerazioni sull’integrazione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Progetto CONCITTADINI  a.s. 2013/2014</dc:title>
  <dc:creator>user</dc:creator>
  <cp:lastModifiedBy>constantinescu_d</cp:lastModifiedBy>
  <cp:revision>11</cp:revision>
  <dcterms:created xsi:type="dcterms:W3CDTF">2014-04-16T12:57:53Z</dcterms:created>
  <dcterms:modified xsi:type="dcterms:W3CDTF">2014-04-17T08:07:50Z</dcterms:modified>
</cp:coreProperties>
</file>